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y="5143500" cx="9144000"/>
  <p:notesSz cx="6858000" cy="9144000"/>
  <p:embeddedFontLst>
    <p:embeddedFont>
      <p:font typeface="Anton"/>
      <p:regular r:id="rId50"/>
    </p:embeddedFont>
    <p:embeddedFont>
      <p:font typeface="Lato"/>
      <p:regular r:id="rId51"/>
      <p:bold r:id="rId52"/>
      <p:italic r:id="rId53"/>
      <p:boldItalic r:id="rId54"/>
    </p:embeddedFont>
    <p:embeddedFont>
      <p:font typeface="Didact Gothic"/>
      <p:regular r:id="rId55"/>
    </p:embeddedFont>
    <p:embeddedFont>
      <p:font typeface="Helvetica Neue"/>
      <p:regular r:id="rId56"/>
      <p:bold r:id="rId57"/>
      <p:italic r:id="rId58"/>
      <p:boldItalic r:id="rId59"/>
    </p:embeddedFont>
    <p:embeddedFont>
      <p:font typeface="Helvetica Neue Light"/>
      <p:regular r:id="rId60"/>
      <p:bold r:id="rId61"/>
      <p:italic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FC3685D-B785-4203-958B-3EF749764474}">
  <a:tblStyle styleId="{8FC3685D-B785-4203-958B-3EF7497644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HelveticaNeueLight-italic.fntdata"/><Relationship Id="rId61" Type="http://schemas.openxmlformats.org/officeDocument/2006/relationships/font" Target="fonts/HelveticaNeueLight-bold.fntdata"/><Relationship Id="rId20" Type="http://schemas.openxmlformats.org/officeDocument/2006/relationships/slide" Target="slides/slide14.xml"/><Relationship Id="rId63" Type="http://schemas.openxmlformats.org/officeDocument/2006/relationships/font" Target="fonts/HelveticaNeueLight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HelveticaNeueLight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Lato-regular.fntdata"/><Relationship Id="rId50" Type="http://schemas.openxmlformats.org/officeDocument/2006/relationships/font" Target="fonts/Anton-regular.fntdata"/><Relationship Id="rId53" Type="http://schemas.openxmlformats.org/officeDocument/2006/relationships/font" Target="fonts/Lato-italic.fntdata"/><Relationship Id="rId52" Type="http://schemas.openxmlformats.org/officeDocument/2006/relationships/font" Target="fonts/Lato-bold.fntdata"/><Relationship Id="rId11" Type="http://schemas.openxmlformats.org/officeDocument/2006/relationships/slide" Target="slides/slide5.xml"/><Relationship Id="rId55" Type="http://schemas.openxmlformats.org/officeDocument/2006/relationships/font" Target="fonts/DidactGothic-regular.fntdata"/><Relationship Id="rId10" Type="http://schemas.openxmlformats.org/officeDocument/2006/relationships/slide" Target="slides/slide4.xml"/><Relationship Id="rId54" Type="http://schemas.openxmlformats.org/officeDocument/2006/relationships/font" Target="fonts/Lato-boldItalic.fntdata"/><Relationship Id="rId13" Type="http://schemas.openxmlformats.org/officeDocument/2006/relationships/slide" Target="slides/slide7.xml"/><Relationship Id="rId57" Type="http://schemas.openxmlformats.org/officeDocument/2006/relationships/font" Target="fonts/HelveticaNeue-bold.fntdata"/><Relationship Id="rId12" Type="http://schemas.openxmlformats.org/officeDocument/2006/relationships/slide" Target="slides/slide6.xml"/><Relationship Id="rId56" Type="http://schemas.openxmlformats.org/officeDocument/2006/relationships/font" Target="fonts/HelveticaNeue-regular.fntdata"/><Relationship Id="rId15" Type="http://schemas.openxmlformats.org/officeDocument/2006/relationships/slide" Target="slides/slide9.xml"/><Relationship Id="rId59" Type="http://schemas.openxmlformats.org/officeDocument/2006/relationships/font" Target="fonts/HelveticaNeue-boldItalic.fntdata"/><Relationship Id="rId14" Type="http://schemas.openxmlformats.org/officeDocument/2006/relationships/slide" Target="slides/slide8.xml"/><Relationship Id="rId58" Type="http://schemas.openxmlformats.org/officeDocument/2006/relationships/font" Target="fonts/HelveticaNeue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b187e8b98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b187e8b98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0bab0a1d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0bab0a1d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b187e8b98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b187e8b98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187e8b98b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b187e8b98b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0bab0a1df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0bab0a1df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b187e8b98b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b187e8b98b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187e8b98b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b187e8b98b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90fba3f6f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90fba3f6f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b187e8b98b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b187e8b98b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90fba3f6f9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90fba3f6f9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b187e8b98b_0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b187e8b98b_0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187e8b9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gb187e8b9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187e8b98b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b187e8b98b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b187e8b98b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b187e8b98b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b187e8b98b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b187e8b98b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b187e8b98b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b187e8b98b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b187e8b98b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b187e8b98b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b187e8b98b_0_7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b187e8b98b_0_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b187e8b98b_0_7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b187e8b98b_0_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b187e8b98b_0_7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b187e8b98b_0_7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2c6be54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gb2c6be54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b187e8b98b_0_8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b187e8b98b_0_8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b187e8b98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gb187e8b98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Obligatoria siempre.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b187e8b98b_0_8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b187e8b98b_0_8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b187e8b98b_0_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b187e8b98b_0_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b187e8b98b_0_1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b187e8b98b_0_1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b187e8b98b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b187e8b98b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b187e8b98b_0_1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b187e8b98b_0_1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b187e8b98b_0_1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b187e8b98b_0_1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b187e8b98b_0_1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b187e8b98b_0_1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ac6c0612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ac6c0612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entrega intermedia no supone la realización de un archivo aparte o extra; marca que en este momento se hará una revisión más integral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ac6c06122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ac6c06122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4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Profe: </a:t>
            </a:r>
            <a:r>
              <a:rPr lang="es-419" sz="1150">
                <a:solidFill>
                  <a:srgbClr val="D1D2D3"/>
                </a:solidFill>
                <a:highlight>
                  <a:srgbClr val="222529"/>
                </a:highlight>
              </a:rPr>
              <a:t>habría que decir que </a:t>
            </a:r>
            <a:r>
              <a:rPr lang="es-419" sz="900">
                <a:solidFill>
                  <a:srgbClr val="E8912D"/>
                </a:solidFill>
                <a:latin typeface="Courier New"/>
                <a:ea typeface="Courier New"/>
                <a:cs typeface="Courier New"/>
                <a:sym typeface="Courier New"/>
              </a:rPr>
              <a:t>/category/:categoryId</a:t>
            </a:r>
            <a:r>
              <a:rPr lang="es-419" sz="1150">
                <a:solidFill>
                  <a:srgbClr val="D1D2D3"/>
                </a:solidFill>
                <a:highlight>
                  <a:srgbClr val="222529"/>
                </a:highlight>
              </a:rPr>
              <a:t>  navega a </a:t>
            </a:r>
            <a:r>
              <a:rPr lang="es-419" sz="900">
                <a:solidFill>
                  <a:srgbClr val="E8912D"/>
                </a:solidFill>
                <a:latin typeface="Courier New"/>
                <a:ea typeface="Courier New"/>
                <a:cs typeface="Courier New"/>
                <a:sym typeface="Courier New"/>
              </a:rPr>
              <a:t>&lt;CategoryContainer /&gt;</a:t>
            </a:r>
            <a:r>
              <a:rPr lang="es-419" sz="1150">
                <a:solidFill>
                  <a:srgbClr val="D1D2D3"/>
                </a:solidFill>
                <a:highlight>
                  <a:srgbClr val="222529"/>
                </a:highlight>
              </a:rPr>
              <a:t> o algo por el estilo. Aclarar que lo manejen como prefieran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entrega intermedia no supone la realización de un archivo aparte o extra; marca que en este momento se hará una revisión más integral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ac6c061225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ac6c06122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entrega intermedia no supone la realización de un archivo aparte o extra; marca que en este momento se hará una revisión más integral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b187e8b98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b187e8b98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e607ad432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e607ad432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90fba3f6f9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90fba3f6f9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90bab0a1df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90bab0a1df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90bab0a1df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90bab0a1df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b187e8b98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b187e8b98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b187e8b98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b187e8b98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187e8b98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b187e8b98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187e8b98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b187e8b98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90bab0a1d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90bab0a1d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8.png"/><Relationship Id="rId7" Type="http://schemas.openxmlformats.org/officeDocument/2006/relationships/image" Target="../media/image19.png"/><Relationship Id="rId8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25.png"/><Relationship Id="rId5" Type="http://schemas.openxmlformats.org/officeDocument/2006/relationships/image" Target="../media/image38.png"/><Relationship Id="rId6" Type="http://schemas.openxmlformats.org/officeDocument/2006/relationships/image" Target="../media/image30.png"/><Relationship Id="rId7" Type="http://schemas.openxmlformats.org/officeDocument/2006/relationships/image" Target="../media/image3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image" Target="../media/image3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1.png"/><Relationship Id="rId4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3.png"/><Relationship Id="rId4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6.png"/><Relationship Id="rId4" Type="http://schemas.openxmlformats.org/officeDocument/2006/relationships/image" Target="../media/image16.png"/><Relationship Id="rId5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7.png"/><Relationship Id="rId4" Type="http://schemas.openxmlformats.org/officeDocument/2006/relationships/image" Target="../media/image40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Relationship Id="rId4" Type="http://schemas.openxmlformats.org/officeDocument/2006/relationships/image" Target="../media/image3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Relationship Id="rId4" Type="http://schemas.openxmlformats.org/officeDocument/2006/relationships/image" Target="../media/image3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hyperlink" Target="https://plataforma.coderhouse.com/video-tutoriales" TargetMode="External"/><Relationship Id="rId5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7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Relationship Id="rId4" Type="http://schemas.openxmlformats.org/officeDocument/2006/relationships/image" Target="../media/image4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7.png"/><Relationship Id="rId4" Type="http://schemas.openxmlformats.org/officeDocument/2006/relationships/image" Target="../media/image4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7.png"/><Relationship Id="rId4" Type="http://schemas.openxmlformats.org/officeDocument/2006/relationships/image" Target="../media/image4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7.png"/><Relationship Id="rId4" Type="http://schemas.openxmlformats.org/officeDocument/2006/relationships/image" Target="../media/image40.gif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5.png"/><Relationship Id="rId4" Type="http://schemas.openxmlformats.org/officeDocument/2006/relationships/image" Target="../media/image4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7.png"/><Relationship Id="rId4" Type="http://schemas.openxmlformats.org/officeDocument/2006/relationships/image" Target="../media/image4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7.png"/><Relationship Id="rId4" Type="http://schemas.openxmlformats.org/officeDocument/2006/relationships/image" Target="../media/image4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7.png"/><Relationship Id="rId4" Type="http://schemas.openxmlformats.org/officeDocument/2006/relationships/image" Target="../media/image45.png"/><Relationship Id="rId5" Type="http://schemas.openxmlformats.org/officeDocument/2006/relationships/image" Target="../media/image55.gif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2.png"/><Relationship Id="rId4" Type="http://schemas.openxmlformats.org/officeDocument/2006/relationships/image" Target="../media/image5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5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3.png"/><Relationship Id="rId4" Type="http://schemas.openxmlformats.org/officeDocument/2006/relationships/image" Target="../media/image5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8.png"/><Relationship Id="rId7" Type="http://schemas.openxmlformats.org/officeDocument/2006/relationships/image" Target="../media/image13.png"/><Relationship Id="rId8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022750" y="2009038"/>
            <a:ext cx="50355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ROUTING Y NAVEGACIÓN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631850" y="1643300"/>
            <a:ext cx="58803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419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Clase 0</a:t>
            </a:r>
            <a:r>
              <a:rPr b="1" lang="es-419" sz="2000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r>
            <a:r>
              <a:rPr b="1" i="0" lang="es-419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0" i="0" lang="es-419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2000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REACT JS</a:t>
            </a:r>
            <a:endParaRPr b="0" i="0" sz="1400" u="none" cap="none" strike="noStrike"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/>
        </p:nvSpPr>
        <p:spPr>
          <a:xfrm>
            <a:off x="625950" y="531100"/>
            <a:ext cx="78921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facilidad con la que nuestra aplicación permite agregar funcionalidades y navegarlas es un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factor clave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en términos de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experiencia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escalabilidad.</a:t>
            </a:r>
            <a:endParaRPr b="1" sz="20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3" name="Google Shape;1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1700" y="2027525"/>
            <a:ext cx="4920600" cy="246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/>
        </p:nvSpPr>
        <p:spPr>
          <a:xfrm>
            <a:off x="1080900" y="581225"/>
            <a:ext cx="6982200" cy="15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LA BUENA NAVEGABILIDAD PERMITE A...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0" name="Google Shape;180;p23"/>
          <p:cNvSpPr txBox="1"/>
          <p:nvPr/>
        </p:nvSpPr>
        <p:spPr>
          <a:xfrm>
            <a:off x="665850" y="1801350"/>
            <a:ext cx="7812300" cy="25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b="1" lang="es-419" sz="2000">
                <a:solidFill>
                  <a:schemeClr val="dk1"/>
                </a:solidFill>
                <a:highlight>
                  <a:srgbClr val="3DFFBC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Users</a:t>
            </a:r>
            <a:r>
              <a:rPr lang="es-419" sz="2000">
                <a:solidFill>
                  <a:schemeClr val="dk1"/>
                </a:solidFill>
                <a:highlight>
                  <a:srgbClr val="3DFFBC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entender dónde están parados y guardar favs/marcadores a secciones en las que tienen interés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b="1" lang="es-419" sz="2000">
                <a:solidFill>
                  <a:schemeClr val="dk1"/>
                </a:solidFill>
                <a:highlight>
                  <a:srgbClr val="3DFFBC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Navegadores</a:t>
            </a:r>
            <a:r>
              <a:rPr lang="es-419" sz="2000">
                <a:solidFill>
                  <a:schemeClr val="dk1"/>
                </a:solidFill>
                <a:highlight>
                  <a:srgbClr val="3DFFBC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Permitir controlar las acciones de ir adelante y volver, y conocer el nav history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b="1" lang="es-419" sz="2000">
                <a:solidFill>
                  <a:schemeClr val="dk1"/>
                </a:solidFill>
                <a:highlight>
                  <a:srgbClr val="3DFFBC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Crawlers: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Entender la estructura de la app y proveer acceso optimizado/visibilizado a las distintas secciones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 Light"/>
              <a:buChar char="●"/>
            </a:pPr>
            <a:r>
              <a:t/>
            </a:r>
            <a:endParaRPr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81" name="Google Shape;1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ORGANIZANDO LA APP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87" name="Google Shape;18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/>
        </p:nvSpPr>
        <p:spPr>
          <a:xfrm>
            <a:off x="1735525" y="178300"/>
            <a:ext cx="5572800" cy="17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1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Preguntémonos:</a:t>
            </a:r>
            <a:endParaRPr sz="21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1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¿Cual es el punto de inicio de nuestra app?</a:t>
            </a:r>
            <a:endParaRPr sz="21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93" name="Google Shape;1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5"/>
          <p:cNvPicPr preferRelativeResize="0"/>
          <p:nvPr/>
        </p:nvPicPr>
        <p:blipFill rotWithShape="1">
          <a:blip r:embed="rId4">
            <a:alphaModFix/>
          </a:blip>
          <a:srcRect b="23187" l="14735" r="16016" t="17721"/>
          <a:stretch/>
        </p:blipFill>
        <p:spPr>
          <a:xfrm>
            <a:off x="1785525" y="1951600"/>
            <a:ext cx="5472776" cy="228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6"/>
          <p:cNvSpPr txBox="1"/>
          <p:nvPr/>
        </p:nvSpPr>
        <p:spPr>
          <a:xfrm>
            <a:off x="738300" y="1707425"/>
            <a:ext cx="11865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Inicio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01" name="Google Shape;201;p26"/>
          <p:cNvCxnSpPr>
            <a:stCxn id="200" idx="3"/>
          </p:cNvCxnSpPr>
          <p:nvPr/>
        </p:nvCxnSpPr>
        <p:spPr>
          <a:xfrm>
            <a:off x="1924800" y="2022425"/>
            <a:ext cx="5901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2" name="Google Shape;202;p26"/>
          <p:cNvSpPr txBox="1"/>
          <p:nvPr/>
        </p:nvSpPr>
        <p:spPr>
          <a:xfrm>
            <a:off x="6426750" y="1707875"/>
            <a:ext cx="18078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Confirmación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03" name="Google Shape;203;p26"/>
          <p:cNvCxnSpPr/>
          <p:nvPr/>
        </p:nvCxnSpPr>
        <p:spPr>
          <a:xfrm>
            <a:off x="7328400" y="2281650"/>
            <a:ext cx="8100" cy="58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4" name="Google Shape;204;p26"/>
          <p:cNvSpPr txBox="1"/>
          <p:nvPr/>
        </p:nvSpPr>
        <p:spPr>
          <a:xfrm>
            <a:off x="6801225" y="2918025"/>
            <a:ext cx="10749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Fin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5" name="Google Shape;205;p26"/>
          <p:cNvSpPr txBox="1"/>
          <p:nvPr/>
        </p:nvSpPr>
        <p:spPr>
          <a:xfrm>
            <a:off x="4697695" y="1707875"/>
            <a:ext cx="10749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Detalle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6" name="Google Shape;206;p26"/>
          <p:cNvSpPr txBox="1"/>
          <p:nvPr/>
        </p:nvSpPr>
        <p:spPr>
          <a:xfrm>
            <a:off x="2578950" y="1707875"/>
            <a:ext cx="14646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Búsqueda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07" name="Google Shape;207;p26"/>
          <p:cNvCxnSpPr/>
          <p:nvPr/>
        </p:nvCxnSpPr>
        <p:spPr>
          <a:xfrm>
            <a:off x="4043550" y="2021975"/>
            <a:ext cx="5901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" name="Google Shape;208;p26"/>
          <p:cNvCxnSpPr/>
          <p:nvPr/>
        </p:nvCxnSpPr>
        <p:spPr>
          <a:xfrm>
            <a:off x="5772600" y="2021975"/>
            <a:ext cx="5901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" name="Google Shape;209;p26"/>
          <p:cNvSpPr txBox="1"/>
          <p:nvPr/>
        </p:nvSpPr>
        <p:spPr>
          <a:xfrm>
            <a:off x="3115650" y="435700"/>
            <a:ext cx="29127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500">
                <a:latin typeface="Anton"/>
                <a:ea typeface="Anton"/>
                <a:cs typeface="Anton"/>
                <a:sym typeface="Anton"/>
              </a:rPr>
              <a:t>ORGANIZACIÓN</a:t>
            </a:r>
            <a:endParaRPr sz="3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10" name="Google Shape;21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2013" y="2337425"/>
            <a:ext cx="819075" cy="8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6"/>
          <p:cNvPicPr preferRelativeResize="0"/>
          <p:nvPr/>
        </p:nvPicPr>
        <p:blipFill rotWithShape="1">
          <a:blip r:embed="rId5">
            <a:alphaModFix/>
          </a:blip>
          <a:srcRect b="23115" l="25589" r="24332" t="26806"/>
          <a:stretch/>
        </p:blipFill>
        <p:spPr>
          <a:xfrm>
            <a:off x="2901725" y="2372000"/>
            <a:ext cx="819050" cy="81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42900" y="2354713"/>
            <a:ext cx="784500" cy="78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92125" y="915449"/>
            <a:ext cx="680650" cy="68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6"/>
          <p:cNvPicPr preferRelativeResize="0"/>
          <p:nvPr/>
        </p:nvPicPr>
        <p:blipFill rotWithShape="1">
          <a:blip r:embed="rId8">
            <a:alphaModFix/>
          </a:blip>
          <a:srcRect b="14096" l="7048" r="5934" t="6215"/>
          <a:stretch/>
        </p:blipFill>
        <p:spPr>
          <a:xfrm>
            <a:off x="6938400" y="3445200"/>
            <a:ext cx="784500" cy="7759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ROUTING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20" name="Google Shape;22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8"/>
          <p:cNvSpPr/>
          <p:nvPr/>
        </p:nvSpPr>
        <p:spPr>
          <a:xfrm>
            <a:off x="480325" y="1162063"/>
            <a:ext cx="2261700" cy="6300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ItemListContainer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‘/’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7" name="Google Shape;227;p28"/>
          <p:cNvSpPr/>
          <p:nvPr/>
        </p:nvSpPr>
        <p:spPr>
          <a:xfrm>
            <a:off x="3093975" y="1162063"/>
            <a:ext cx="2261700" cy="6300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ItemListContainer+cat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‘/category/:id’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8" name="Google Shape;228;p28"/>
          <p:cNvSpPr/>
          <p:nvPr/>
        </p:nvSpPr>
        <p:spPr>
          <a:xfrm>
            <a:off x="1794775" y="3247225"/>
            <a:ext cx="2146500" cy="5643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Cart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‘/cart’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9" name="Google Shape;229;p28"/>
          <p:cNvSpPr/>
          <p:nvPr/>
        </p:nvSpPr>
        <p:spPr>
          <a:xfrm>
            <a:off x="1794775" y="4128775"/>
            <a:ext cx="2146500" cy="6300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Checkout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‘/checkout’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0" name="Google Shape;230;p28"/>
          <p:cNvSpPr txBox="1"/>
          <p:nvPr/>
        </p:nvSpPr>
        <p:spPr>
          <a:xfrm>
            <a:off x="5805450" y="959750"/>
            <a:ext cx="16917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Inicio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31" name="Google Shape;231;p28"/>
          <p:cNvCxnSpPr/>
          <p:nvPr/>
        </p:nvCxnSpPr>
        <p:spPr>
          <a:xfrm flipH="1">
            <a:off x="6635925" y="1528475"/>
            <a:ext cx="300" cy="32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2" name="Google Shape;232;p28"/>
          <p:cNvSpPr txBox="1"/>
          <p:nvPr/>
        </p:nvSpPr>
        <p:spPr>
          <a:xfrm>
            <a:off x="5805450" y="1852475"/>
            <a:ext cx="16917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Búsqueda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3" name="Google Shape;233;p28"/>
          <p:cNvSpPr txBox="1"/>
          <p:nvPr/>
        </p:nvSpPr>
        <p:spPr>
          <a:xfrm>
            <a:off x="5562825" y="3515825"/>
            <a:ext cx="21465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Confirmación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34" name="Google Shape;234;p28"/>
          <p:cNvCxnSpPr>
            <a:stCxn id="233" idx="2"/>
          </p:cNvCxnSpPr>
          <p:nvPr/>
        </p:nvCxnSpPr>
        <p:spPr>
          <a:xfrm>
            <a:off x="6636075" y="4145825"/>
            <a:ext cx="3600" cy="33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5" name="Google Shape;235;p28"/>
          <p:cNvSpPr txBox="1"/>
          <p:nvPr/>
        </p:nvSpPr>
        <p:spPr>
          <a:xfrm>
            <a:off x="5562825" y="4426750"/>
            <a:ext cx="21465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Fin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6" name="Google Shape;236;p28"/>
          <p:cNvSpPr/>
          <p:nvPr/>
        </p:nvSpPr>
        <p:spPr>
          <a:xfrm>
            <a:off x="1794775" y="2365700"/>
            <a:ext cx="2146500" cy="5643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ItemDetailsContainer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‘/item/:id’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7" name="Google Shape;237;p28"/>
          <p:cNvSpPr txBox="1"/>
          <p:nvPr/>
        </p:nvSpPr>
        <p:spPr>
          <a:xfrm>
            <a:off x="5805450" y="2684138"/>
            <a:ext cx="16917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Detalle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38" name="Google Shape;238;p28"/>
          <p:cNvCxnSpPr/>
          <p:nvPr/>
        </p:nvCxnSpPr>
        <p:spPr>
          <a:xfrm flipH="1">
            <a:off x="6635925" y="3234913"/>
            <a:ext cx="300" cy="32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9" name="Google Shape;239;p28"/>
          <p:cNvCxnSpPr/>
          <p:nvPr/>
        </p:nvCxnSpPr>
        <p:spPr>
          <a:xfrm flipH="1">
            <a:off x="6635925" y="2405475"/>
            <a:ext cx="300" cy="32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0" name="Google Shape;240;p28"/>
          <p:cNvPicPr preferRelativeResize="0"/>
          <p:nvPr/>
        </p:nvPicPr>
        <p:blipFill rotWithShape="1">
          <a:blip r:embed="rId4">
            <a:alphaModFix/>
          </a:blip>
          <a:srcRect b="23115" l="25589" r="24332" t="26806"/>
          <a:stretch/>
        </p:blipFill>
        <p:spPr>
          <a:xfrm>
            <a:off x="2327375" y="1269725"/>
            <a:ext cx="414650" cy="414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0875" y="2627767"/>
            <a:ext cx="280399" cy="28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8"/>
          <p:cNvPicPr preferRelativeResize="0"/>
          <p:nvPr/>
        </p:nvPicPr>
        <p:blipFill rotWithShape="1">
          <a:blip r:embed="rId4">
            <a:alphaModFix/>
          </a:blip>
          <a:srcRect b="23115" l="25589" r="24332" t="26806"/>
          <a:stretch/>
        </p:blipFill>
        <p:spPr>
          <a:xfrm>
            <a:off x="5002900" y="1243927"/>
            <a:ext cx="280400" cy="2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9850" y="3322071"/>
            <a:ext cx="414650" cy="41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8"/>
          <p:cNvPicPr preferRelativeResize="0"/>
          <p:nvPr/>
        </p:nvPicPr>
        <p:blipFill rotWithShape="1">
          <a:blip r:embed="rId7">
            <a:alphaModFix/>
          </a:blip>
          <a:srcRect b="14096" l="7048" r="5934" t="6215"/>
          <a:stretch/>
        </p:blipFill>
        <p:spPr>
          <a:xfrm>
            <a:off x="3974813" y="4196488"/>
            <a:ext cx="500035" cy="49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8"/>
          <p:cNvSpPr txBox="1"/>
          <p:nvPr/>
        </p:nvSpPr>
        <p:spPr>
          <a:xfrm>
            <a:off x="3072000" y="825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ROUTING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REACT ROUTER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0"/>
          <p:cNvSpPr txBox="1"/>
          <p:nvPr/>
        </p:nvSpPr>
        <p:spPr>
          <a:xfrm>
            <a:off x="2953700" y="2122625"/>
            <a:ext cx="2853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INSTALACIÓN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1"/>
          <p:cNvSpPr txBox="1"/>
          <p:nvPr/>
        </p:nvSpPr>
        <p:spPr>
          <a:xfrm>
            <a:off x="3369150" y="0"/>
            <a:ext cx="2405700" cy="108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6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INSTALACIÓN</a:t>
            </a:r>
            <a:endParaRPr sz="36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3" name="Google Shape;263;p31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4" name="Google Shape;264;p31"/>
          <p:cNvSpPr txBox="1"/>
          <p:nvPr/>
        </p:nvSpPr>
        <p:spPr>
          <a:xfrm>
            <a:off x="-33975" y="935650"/>
            <a:ext cx="4011600" cy="3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Por defecto, React no viene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con un mecanismo integrado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de navegación.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Esto es para mantener sus dependencias al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mínimo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y dado que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no todo proyecto necesita routing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, se maneja como una dependencia aparte.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Hay varias soluciones, pero hoy instalaremos: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react-router-dom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5" name="Google Shape;265;p31"/>
          <p:cNvSpPr txBox="1"/>
          <p:nvPr/>
        </p:nvSpPr>
        <p:spPr>
          <a:xfrm>
            <a:off x="3977750" y="1271700"/>
            <a:ext cx="4939200" cy="26001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200">
                <a:solidFill>
                  <a:srgbClr val="EFEFEF"/>
                </a:solidFill>
                <a:latin typeface="Didact Gothic"/>
                <a:ea typeface="Didact Gothic"/>
                <a:cs typeface="Didact Gothic"/>
                <a:sym typeface="Didact Gothic"/>
              </a:rPr>
              <a:t>   npm install  react-router-dom</a:t>
            </a:r>
            <a:endParaRPr b="1" sz="1700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RECUERDA PONER A GRABAR LA CLASE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950" y="3210488"/>
            <a:ext cx="892100" cy="7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2"/>
          <p:cNvSpPr txBox="1"/>
          <p:nvPr/>
        </p:nvSpPr>
        <p:spPr>
          <a:xfrm>
            <a:off x="918900" y="1736975"/>
            <a:ext cx="7306200" cy="28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Si bien instalaremos 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react-router-dom 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publicado en NPM, veremos varias versiones: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Char char="●"/>
            </a:pP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react-router =&gt; 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librería core (no instalar).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Char char="●"/>
            </a:pP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react-router-dom =&gt; 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para routing en el browser.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Char char="●"/>
            </a:pP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react-router-native =&gt; 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para routing en react-native.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Y algunas otras...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1" name="Google Shape;271;p32"/>
          <p:cNvSpPr txBox="1"/>
          <p:nvPr/>
        </p:nvSpPr>
        <p:spPr>
          <a:xfrm>
            <a:off x="1869300" y="654525"/>
            <a:ext cx="5405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VERSIONES REACT-ROUTER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72" name="Google Shape;27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2"/>
          <p:cNvSpPr/>
          <p:nvPr/>
        </p:nvSpPr>
        <p:spPr>
          <a:xfrm>
            <a:off x="1136200" y="799100"/>
            <a:ext cx="1070700" cy="1070700"/>
          </a:xfrm>
          <a:prstGeom prst="ellipse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4625" y="897525"/>
            <a:ext cx="873850" cy="87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3"/>
          <p:cNvSpPr txBox="1"/>
          <p:nvPr/>
        </p:nvSpPr>
        <p:spPr>
          <a:xfrm>
            <a:off x="1807875" y="1909725"/>
            <a:ext cx="49908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CONFIGURAR NUESTRA APP CON EL ROUTER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34"/>
          <p:cNvPicPr preferRelativeResize="0"/>
          <p:nvPr/>
        </p:nvPicPr>
        <p:blipFill rotWithShape="1">
          <a:blip r:embed="rId3">
            <a:alphaModFix/>
          </a:blip>
          <a:srcRect b="27713" l="6947" r="7384" t="31137"/>
          <a:stretch/>
        </p:blipFill>
        <p:spPr>
          <a:xfrm>
            <a:off x="412275" y="2677925"/>
            <a:ext cx="8319452" cy="108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4"/>
          <p:cNvSpPr txBox="1"/>
          <p:nvPr/>
        </p:nvSpPr>
        <p:spPr>
          <a:xfrm>
            <a:off x="471900" y="11209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8" name="Google Shape;288;p34"/>
          <p:cNvSpPr txBox="1"/>
          <p:nvPr/>
        </p:nvSpPr>
        <p:spPr>
          <a:xfrm>
            <a:off x="1613250" y="1359100"/>
            <a:ext cx="59175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Una vez instalado, importaremos el módulo desde react-router-dom: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9" name="Google Shape;289;p34"/>
          <p:cNvSpPr txBox="1"/>
          <p:nvPr/>
        </p:nvSpPr>
        <p:spPr>
          <a:xfrm>
            <a:off x="3369150" y="92675"/>
            <a:ext cx="2405700" cy="108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0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IMPORTAR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35"/>
          <p:cNvPicPr preferRelativeResize="0"/>
          <p:nvPr/>
        </p:nvPicPr>
        <p:blipFill rotWithShape="1">
          <a:blip r:embed="rId3">
            <a:alphaModFix/>
          </a:blip>
          <a:srcRect b="13197" l="7384" r="12352" t="12152"/>
          <a:stretch/>
        </p:blipFill>
        <p:spPr>
          <a:xfrm>
            <a:off x="3881225" y="1275201"/>
            <a:ext cx="5262776" cy="300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5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7" name="Google Shape;297;p35"/>
          <p:cNvSpPr txBox="1"/>
          <p:nvPr/>
        </p:nvSpPr>
        <p:spPr>
          <a:xfrm>
            <a:off x="198300" y="860800"/>
            <a:ext cx="3779100" cy="3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Una vez realizado el import necesitamos configurar dos cosas: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Wrappear (envolver) la aplicación en un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BrowserRouter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Crear un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Routes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(donde proyectaremos las vistas navegadas)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Crear los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Route’s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distintas navegaciones con sus componentes asociados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98" name="Google Shape;298;p35"/>
          <p:cNvCxnSpPr/>
          <p:nvPr/>
        </p:nvCxnSpPr>
        <p:spPr>
          <a:xfrm>
            <a:off x="2491200" y="2466400"/>
            <a:ext cx="1755600" cy="11100"/>
          </a:xfrm>
          <a:prstGeom prst="straightConnector1">
            <a:avLst/>
          </a:prstGeom>
          <a:noFill/>
          <a:ln cap="flat" cmpd="sng" w="9525">
            <a:solidFill>
              <a:srgbClr val="3CEFA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9" name="Google Shape;299;p35"/>
          <p:cNvSpPr/>
          <p:nvPr/>
        </p:nvSpPr>
        <p:spPr>
          <a:xfrm>
            <a:off x="4095600" y="2383000"/>
            <a:ext cx="4775700" cy="1521900"/>
          </a:xfrm>
          <a:prstGeom prst="rect">
            <a:avLst/>
          </a:prstGeom>
          <a:noFill/>
          <a:ln cap="flat" cmpd="sng" w="952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0" name="Google Shape;300;p35"/>
          <p:cNvCxnSpPr/>
          <p:nvPr/>
        </p:nvCxnSpPr>
        <p:spPr>
          <a:xfrm>
            <a:off x="2429225" y="2714275"/>
            <a:ext cx="1811400" cy="83100"/>
          </a:xfrm>
          <a:prstGeom prst="straightConnector1">
            <a:avLst/>
          </a:prstGeom>
          <a:noFill/>
          <a:ln cap="flat" cmpd="sng" w="9525">
            <a:solidFill>
              <a:srgbClr val="3CEFAB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1" name="Google Shape;301;p35"/>
          <p:cNvCxnSpPr/>
          <p:nvPr/>
        </p:nvCxnSpPr>
        <p:spPr>
          <a:xfrm flipH="1" rot="10800000">
            <a:off x="2491200" y="3063600"/>
            <a:ext cx="1773600" cy="488400"/>
          </a:xfrm>
          <a:prstGeom prst="straightConnector1">
            <a:avLst/>
          </a:prstGeom>
          <a:noFill/>
          <a:ln cap="flat" cmpd="sng" w="9525">
            <a:solidFill>
              <a:srgbClr val="3CEFA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2" name="Google Shape;302;p35"/>
          <p:cNvSpPr txBox="1"/>
          <p:nvPr/>
        </p:nvSpPr>
        <p:spPr>
          <a:xfrm>
            <a:off x="871800" y="0"/>
            <a:ext cx="7400400" cy="108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0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AGREGAR LA FUNCIONALIDAD A TODA LA APLICACIÓN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6"/>
          <p:cNvPicPr preferRelativeResize="0"/>
          <p:nvPr/>
        </p:nvPicPr>
        <p:blipFill rotWithShape="1">
          <a:blip r:embed="rId3">
            <a:alphaModFix/>
          </a:blip>
          <a:srcRect b="18594" l="7091" r="7671" t="17442"/>
          <a:stretch/>
        </p:blipFill>
        <p:spPr>
          <a:xfrm>
            <a:off x="1582713" y="2996450"/>
            <a:ext cx="5978573" cy="174595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6"/>
          <p:cNvSpPr txBox="1"/>
          <p:nvPr/>
        </p:nvSpPr>
        <p:spPr>
          <a:xfrm>
            <a:off x="918900" y="1563100"/>
            <a:ext cx="73062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Por defecto se matchean (coinciden)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 únicamente partes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de la url, por lo tanto ‘/’ va a matchear ‘/cart’ o ‘/checkout’, a no ser que le digamos que use la propiedad 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exact:</a:t>
            </a:r>
            <a:endParaRPr b="1"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9" name="Google Shape;309;p36"/>
          <p:cNvSpPr txBox="1"/>
          <p:nvPr/>
        </p:nvSpPr>
        <p:spPr>
          <a:xfrm>
            <a:off x="0" y="574000"/>
            <a:ext cx="9144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ESPECIFICIDAD DE MATCH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10" name="Google Shape;31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6"/>
          <p:cNvSpPr/>
          <p:nvPr/>
        </p:nvSpPr>
        <p:spPr>
          <a:xfrm>
            <a:off x="2610050" y="3614300"/>
            <a:ext cx="505200" cy="279000"/>
          </a:xfrm>
          <a:prstGeom prst="ellipse">
            <a:avLst/>
          </a:prstGeom>
          <a:noFill/>
          <a:ln cap="flat" cmpd="sng" w="952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6"/>
          <p:cNvSpPr/>
          <p:nvPr/>
        </p:nvSpPr>
        <p:spPr>
          <a:xfrm>
            <a:off x="1151975" y="362750"/>
            <a:ext cx="1070700" cy="1070700"/>
          </a:xfrm>
          <a:prstGeom prst="ellipse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3" name="Google Shape;313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0400" y="461175"/>
            <a:ext cx="873850" cy="87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7"/>
          <p:cNvSpPr txBox="1"/>
          <p:nvPr/>
        </p:nvSpPr>
        <p:spPr>
          <a:xfrm>
            <a:off x="2076600" y="1362163"/>
            <a:ext cx="49908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VAMOS AL CÓDIGO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20" name="Google Shape;32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9403" y="2452938"/>
            <a:ext cx="2362650" cy="13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8"/>
          <p:cNvSpPr txBox="1"/>
          <p:nvPr/>
        </p:nvSpPr>
        <p:spPr>
          <a:xfrm>
            <a:off x="809552" y="2556000"/>
            <a:ext cx="75249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AGREGAR UN ROUTER A TU APP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En tu aplicación, instalá react-router-dom.</a:t>
            </a:r>
            <a:endParaRPr b="0" i="1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26" name="Google Shape;326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9"/>
          <p:cNvSpPr txBox="1"/>
          <p:nvPr/>
        </p:nvSpPr>
        <p:spPr>
          <a:xfrm>
            <a:off x="2183550" y="433800"/>
            <a:ext cx="47769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i="1" lang="es-419" sz="2600">
                <a:latin typeface="Anton"/>
                <a:ea typeface="Anton"/>
                <a:cs typeface="Anton"/>
                <a:sym typeface="Anton"/>
              </a:rPr>
              <a:t>¡A PRACTICAR!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3" name="Google Shape;333;p39"/>
          <p:cNvSpPr txBox="1"/>
          <p:nvPr/>
        </p:nvSpPr>
        <p:spPr>
          <a:xfrm>
            <a:off x="938100" y="2772000"/>
            <a:ext cx="7267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tu aplicación, instala react-router-dom, agrégala al root de tu app, y configura tus rutas apuntando a tu Home. Si tienes otro nombre, o la organizaste distinta, no hay problema. 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Cuentas con 15 minutos para realizar la actividad.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34" name="Google Shape;33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0"/>
          <p:cNvSpPr txBox="1"/>
          <p:nvPr/>
        </p:nvSpPr>
        <p:spPr>
          <a:xfrm>
            <a:off x="2657700" y="2394100"/>
            <a:ext cx="38286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s-419" sz="6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 </a:t>
            </a:r>
            <a:endParaRPr b="0" i="0" sz="6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1" lang="es-419" sz="6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BREAK</a:t>
            </a:r>
            <a:endParaRPr b="0" i="1" sz="6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s-419" sz="2100" u="none" cap="none" strike="noStrik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¡5/10 MINUTOS Y VOLVEMOS!</a:t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41"/>
          <p:cNvSpPr txBox="1"/>
          <p:nvPr/>
        </p:nvSpPr>
        <p:spPr>
          <a:xfrm>
            <a:off x="1807875" y="1909725"/>
            <a:ext cx="49908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NAVEGAR A UNA RUTA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1453850" y="1843275"/>
            <a:ext cx="59022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-419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¿DUDAS DEL ON-BOARDING?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3436038" y="2829200"/>
            <a:ext cx="2271900" cy="567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sng" cap="none" strike="noStrike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4"/>
              </a:rPr>
              <a:t>MIRALO AQUI</a:t>
            </a:r>
            <a:endParaRPr b="0" i="0" sz="1800" u="none" cap="none" strike="noStrike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70" name="Google Shape;7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5950" y="1281238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42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3" name="Google Shape;353;p42"/>
          <p:cNvSpPr txBox="1"/>
          <p:nvPr/>
        </p:nvSpPr>
        <p:spPr>
          <a:xfrm>
            <a:off x="219200" y="1253800"/>
            <a:ext cx="4234500" cy="29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Ahora que tenemos todo configurado, podemos </a:t>
            </a: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importar un </a:t>
            </a:r>
            <a:r>
              <a:rPr b="1" lang="es-419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link </a:t>
            </a: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perteneciente a react-router-dom,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en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cualquier componente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del sub-árbol del &lt;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BrowserRouter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&gt;,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Usarlo para que al clickear, el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BrowserRouter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renderice ese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Route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que habíamos declarado dentro del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Switch.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54" name="Google Shape;35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9050" y="3302300"/>
            <a:ext cx="4690299" cy="475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2"/>
          <p:cNvPicPr preferRelativeResize="0"/>
          <p:nvPr/>
        </p:nvPicPr>
        <p:blipFill rotWithShape="1">
          <a:blip r:embed="rId5">
            <a:alphaModFix/>
          </a:blip>
          <a:srcRect b="0" l="9812" r="0" t="0"/>
          <a:stretch/>
        </p:blipFill>
        <p:spPr>
          <a:xfrm>
            <a:off x="4359050" y="1544188"/>
            <a:ext cx="4690300" cy="876065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2"/>
          <p:cNvSpPr txBox="1"/>
          <p:nvPr/>
        </p:nvSpPr>
        <p:spPr>
          <a:xfrm>
            <a:off x="2678100" y="70800"/>
            <a:ext cx="3787800" cy="108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6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NAVEGAR A UNA RUTA</a:t>
            </a:r>
            <a:endParaRPr sz="36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43"/>
          <p:cNvSpPr txBox="1"/>
          <p:nvPr/>
        </p:nvSpPr>
        <p:spPr>
          <a:xfrm>
            <a:off x="1807875" y="1909725"/>
            <a:ext cx="49908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NAVEGAR A UNA RUTA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(CON PARÁMETROS)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4"/>
          <p:cNvSpPr txBox="1"/>
          <p:nvPr/>
        </p:nvSpPr>
        <p:spPr>
          <a:xfrm>
            <a:off x="125" y="-97800"/>
            <a:ext cx="91440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6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NAVEGAR A UNA RUTA (CON PARÁMETROS)</a:t>
            </a:r>
            <a:endParaRPr sz="36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9" name="Google Shape;369;p44"/>
          <p:cNvSpPr txBox="1"/>
          <p:nvPr/>
        </p:nvSpPr>
        <p:spPr>
          <a:xfrm>
            <a:off x="507300" y="1085500"/>
            <a:ext cx="2145000" cy="1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0" name="Google Shape;370;p44"/>
          <p:cNvSpPr txBox="1"/>
          <p:nvPr/>
        </p:nvSpPr>
        <p:spPr>
          <a:xfrm>
            <a:off x="571500" y="1421700"/>
            <a:ext cx="80010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300"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s-419" sz="23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hacemos </a:t>
            </a:r>
            <a:r>
              <a:rPr lang="es-419" sz="2300">
                <a:latin typeface="Helvetica Neue Light"/>
                <a:ea typeface="Helvetica Neue Light"/>
                <a:cs typeface="Helvetica Neue Light"/>
                <a:sym typeface="Helvetica Neue Light"/>
              </a:rPr>
              <a:t>la ruta dinámica (con parámetros), podremos navegarla idénticamente, pero de manera dinámica.</a:t>
            </a:r>
            <a:endParaRPr sz="23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71" name="Google Shape;371;p44"/>
          <p:cNvPicPr preferRelativeResize="0"/>
          <p:nvPr/>
        </p:nvPicPr>
        <p:blipFill rotWithShape="1">
          <a:blip r:embed="rId4">
            <a:alphaModFix/>
          </a:blip>
          <a:srcRect b="17863" l="7475" r="9460" t="19061"/>
          <a:stretch/>
        </p:blipFill>
        <p:spPr>
          <a:xfrm>
            <a:off x="1217850" y="2677125"/>
            <a:ext cx="6708301" cy="198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4"/>
          <p:cNvSpPr/>
          <p:nvPr/>
        </p:nvSpPr>
        <p:spPr>
          <a:xfrm>
            <a:off x="1744525" y="3786250"/>
            <a:ext cx="5632500" cy="389700"/>
          </a:xfrm>
          <a:prstGeom prst="rect">
            <a:avLst/>
          </a:prstGeom>
          <a:noFill/>
          <a:ln cap="flat" cmpd="sng" w="952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45"/>
          <p:cNvSpPr txBox="1"/>
          <p:nvPr/>
        </p:nvSpPr>
        <p:spPr>
          <a:xfrm>
            <a:off x="886038" y="1608163"/>
            <a:ext cx="7371900" cy="24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¿Notaron que cambiamos el </a:t>
            </a: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Link 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por un </a:t>
            </a: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NavLink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?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Un NavLink es un </a:t>
            </a: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link con un estilo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, está siempre detectando la ruta actual, y si coincide con la suya nos activa la clase que le demos para que el user sepa </a:t>
            </a: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qué item de la lista 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corresponde con la </a:t>
            </a: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vista actual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79" name="Google Shape;37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225" y="2329800"/>
            <a:ext cx="8443548" cy="59585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5"/>
          <p:cNvSpPr txBox="1"/>
          <p:nvPr/>
        </p:nvSpPr>
        <p:spPr>
          <a:xfrm>
            <a:off x="711600" y="106175"/>
            <a:ext cx="7720800" cy="9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6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NAVEGAR A UNA RUTA - NAVLINK</a:t>
            </a:r>
            <a:endParaRPr sz="36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6"/>
          <p:cNvSpPr txBox="1"/>
          <p:nvPr/>
        </p:nvSpPr>
        <p:spPr>
          <a:xfrm>
            <a:off x="1787850" y="2114825"/>
            <a:ext cx="55683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RECIBIR PARÁMETROS POR RUTA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47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3" name="Google Shape;393;p47"/>
          <p:cNvSpPr txBox="1"/>
          <p:nvPr/>
        </p:nvSpPr>
        <p:spPr>
          <a:xfrm>
            <a:off x="289675" y="1085500"/>
            <a:ext cx="4320300" cy="3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React router provee integración con Hooks.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useParams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Lo podemos utilizar para leer en js los parámetros de la ruta.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En combinación con un useEffect, nos sirve para obtener actualizaciones sobre los parámetros.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94" name="Google Shape;39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975" y="1615438"/>
            <a:ext cx="4320300" cy="1912633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47"/>
          <p:cNvSpPr/>
          <p:nvPr/>
        </p:nvSpPr>
        <p:spPr>
          <a:xfrm>
            <a:off x="5132925" y="3126825"/>
            <a:ext cx="776700" cy="330600"/>
          </a:xfrm>
          <a:prstGeom prst="ellipse">
            <a:avLst/>
          </a:prstGeom>
          <a:noFill/>
          <a:ln cap="flat" cmpd="sng" w="952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7"/>
          <p:cNvSpPr/>
          <p:nvPr/>
        </p:nvSpPr>
        <p:spPr>
          <a:xfrm>
            <a:off x="6345575" y="1902950"/>
            <a:ext cx="1081500" cy="382200"/>
          </a:xfrm>
          <a:prstGeom prst="ellipse">
            <a:avLst/>
          </a:prstGeom>
          <a:noFill/>
          <a:ln cap="flat" cmpd="sng" w="952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7"/>
          <p:cNvSpPr txBox="1"/>
          <p:nvPr/>
        </p:nvSpPr>
        <p:spPr>
          <a:xfrm>
            <a:off x="711600" y="-189650"/>
            <a:ext cx="77208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6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RECIBIR PARÁMETROS POR RUTA</a:t>
            </a:r>
            <a:endParaRPr sz="36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48"/>
          <p:cNvSpPr txBox="1"/>
          <p:nvPr/>
        </p:nvSpPr>
        <p:spPr>
          <a:xfrm>
            <a:off x="2076600" y="1362163"/>
            <a:ext cx="49908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VAMOS AL CÓDIGO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04" name="Google Shape;404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9403" y="2452938"/>
            <a:ext cx="2362650" cy="13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49"/>
          <p:cNvSpPr txBox="1"/>
          <p:nvPr/>
        </p:nvSpPr>
        <p:spPr>
          <a:xfrm>
            <a:off x="218425" y="2077200"/>
            <a:ext cx="87072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PRIMERA ENTREGA DEL PROYECTO FINAL 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1" name="Google Shape;411;p49"/>
          <p:cNvSpPr txBox="1"/>
          <p:nvPr/>
        </p:nvSpPr>
        <p:spPr>
          <a:xfrm>
            <a:off x="938125" y="3076800"/>
            <a:ext cx="72678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Durante esta entrega, se hará una revisión integral del estado actual de avance de tu proyecto</a:t>
            </a:r>
            <a:r>
              <a:rPr lang="es-419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412" name="Google Shape;412;p49"/>
          <p:cNvGrpSpPr/>
          <p:nvPr/>
        </p:nvGrpSpPr>
        <p:grpSpPr>
          <a:xfrm>
            <a:off x="3882275" y="708249"/>
            <a:ext cx="1379450" cy="1379450"/>
            <a:chOff x="3882275" y="708249"/>
            <a:chExt cx="1379450" cy="1379450"/>
          </a:xfrm>
        </p:grpSpPr>
        <p:pic>
          <p:nvPicPr>
            <p:cNvPr id="413" name="Google Shape;413;p4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882275" y="708249"/>
              <a:ext cx="1379450" cy="1379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4" name="Google Shape;414;p49"/>
            <p:cNvSpPr/>
            <p:nvPr/>
          </p:nvSpPr>
          <p:spPr>
            <a:xfrm>
              <a:off x="4823975" y="799475"/>
              <a:ext cx="381900" cy="381900"/>
            </a:xfrm>
            <a:prstGeom prst="ellipse">
              <a:avLst/>
            </a:pr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</a:t>
              </a:r>
              <a:endParaRPr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" name="Google Shape;419;p50"/>
          <p:cNvGraphicFramePr/>
          <p:nvPr/>
        </p:nvGraphicFramePr>
        <p:xfrm>
          <a:off x="153250" y="30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{8FC3685D-B785-4203-958B-3EF749764474}</a:tableStyleId>
              </a:tblPr>
              <a:tblGrid>
                <a:gridCol w="2945825"/>
                <a:gridCol w="3822275"/>
                <a:gridCol w="2069375"/>
              </a:tblGrid>
              <a:tr h="555550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s-419" sz="22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PRIMERA ENTREGA DEL PROYECTO FINAL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 hMerge="1"/>
                <a:tc hMerge="1"/>
              </a:tr>
              <a:tr h="64665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Formato: </a:t>
                      </a:r>
                      <a:r>
                        <a:rPr lang="es-419" sz="16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</a:t>
                      </a:r>
                      <a:r>
                        <a:rPr lang="es-419" sz="16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ink al último commit de tu repositorio en GitHub + GIF mostrando la navegabilidad por la app.</a:t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77152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500"/>
                        <a:t>&gt;&gt;</a:t>
                      </a:r>
                      <a:r>
                        <a:rPr b="1" lang="es-419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Consigna:</a:t>
                      </a:r>
                      <a:endParaRPr b="1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Configura en App.js el routing usando un BrowserRouter de tu aplicación con react-router-dom</a:t>
                      </a:r>
                      <a:endParaRPr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Aspectos a incluir en el entregable: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Rutas a configurar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‘/’ </a:t>
                      </a:r>
                      <a:r>
                        <a:rPr b="1" lang="es-419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navega a</a:t>
                      </a: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&lt;ItemListCo</a:t>
                      </a: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ntaine</a:t>
                      </a: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r /&gt;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‘/category/:id’  &lt;ItemListContainer /&gt;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‘/item/:id’ </a:t>
                      </a:r>
                      <a:r>
                        <a:rPr b="1" lang="es-419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navega a </a:t>
                      </a: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&lt;ItemDetailContainer /&gt;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Links a configurar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Clickear en el brand debe </a:t>
                      </a:r>
                      <a:r>
                        <a:rPr b="1" lang="es-419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navegar a</a:t>
                      </a: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‘/’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Clickear un Item.js debe </a:t>
                      </a:r>
                      <a:r>
                        <a:rPr b="1" lang="es-419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navegar a</a:t>
                      </a: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/item/:id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Clickear en una categoría del navbar debe</a:t>
                      </a:r>
                      <a:r>
                        <a:rPr b="1" lang="es-419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navegar a</a:t>
                      </a: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/category/:categoryId 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Para finalizar integra los parámetros de tus async-mocks para reaccionar a :itemId y :categoryId ¡utilizando efectos y los hooks de parámetros que vimos en clase! Si te encuentras en una categoría deberías poder detectar la navegación a otra categoría y volver a cargar los productos que correspondan a dicha categoría</a:t>
                      </a:r>
                      <a:endParaRPr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420" name="Google Shape;4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20275" y="617625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0500" y="4736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6" name="Google Shape;426;p51"/>
          <p:cNvGraphicFramePr/>
          <p:nvPr/>
        </p:nvGraphicFramePr>
        <p:xfrm>
          <a:off x="153250" y="30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{8FC3685D-B785-4203-958B-3EF749764474}</a:tableStyleId>
              </a:tblPr>
              <a:tblGrid>
                <a:gridCol w="2945825"/>
                <a:gridCol w="3822275"/>
                <a:gridCol w="2069375"/>
              </a:tblGrid>
              <a:tr h="555550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s-419" sz="22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PRIMERA ENTREGA DEL PROYECTO FINAL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 hMerge="1"/>
                <a:tc hMerge="1"/>
              </a:tr>
              <a:tr h="64665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Formato: </a:t>
                      </a:r>
                      <a:r>
                        <a:rPr lang="es-419" sz="16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</a:t>
                      </a:r>
                      <a:r>
                        <a:rPr lang="es-419" sz="16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ink al último commit de tu repositorio en GitHub + GIF mostrando la navegabilidad por la app.</a:t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77152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700"/>
                        <a:t>&gt;&gt;</a:t>
                      </a:r>
                      <a:r>
                        <a:rPr b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Además</a:t>
                      </a:r>
                      <a:r>
                        <a:rPr b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:</a:t>
                      </a:r>
                      <a:endParaRPr b="1" sz="16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Deberás corroborar que tu proyecto cuente con:</a:t>
                      </a:r>
                      <a:endParaRPr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302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 Light"/>
                        <a:buAutoNum type="arabicPeriod"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Navbar con cart</a:t>
                      </a:r>
                      <a:endParaRPr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302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 Light"/>
                        <a:buAutoNum type="arabicPeriod"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Catálogo</a:t>
                      </a:r>
                      <a:endParaRPr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302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 Light"/>
                        <a:buAutoNum type="arabicPeriod"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Detalle de producto</a:t>
                      </a:r>
                      <a:endParaRPr sz="18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Incluir:</a:t>
                      </a:r>
                      <a:endParaRPr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 Light"/>
                        <a:buChar char="-"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Archivo readme.md</a:t>
                      </a:r>
                      <a:b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</a:br>
                      <a:endParaRPr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tener en cuenta: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en la Rúbrica de Evaluación (ubicada en la carpeta de la camada) encontrarás un mayor detalle respecto a qué se tendrá en cuenta para la corrección.</a:t>
                      </a:r>
                      <a:endParaRPr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Importante: </a:t>
                      </a:r>
                      <a:r>
                        <a:rPr i="1"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La entrega intermedia no supone la realización de un archivo aparte o extra; marca que en este momento se hará una revisión más integral</a:t>
                      </a:r>
                      <a:endParaRPr i="1"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427" name="Google Shape;427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20275" y="617625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4129650" y="1134750"/>
            <a:ext cx="46248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Organizar nuestra aplicación.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Configurar la navegabilidad entre componentes.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-419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DE LA CLASE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3" name="Google Shape;433;p52"/>
          <p:cNvGraphicFramePr/>
          <p:nvPr/>
        </p:nvGraphicFramePr>
        <p:xfrm>
          <a:off x="153263" y="107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{8FC3685D-B785-4203-958B-3EF749764474}</a:tableStyleId>
              </a:tblPr>
              <a:tblGrid>
                <a:gridCol w="2945825"/>
                <a:gridCol w="3822275"/>
                <a:gridCol w="2069375"/>
              </a:tblGrid>
              <a:tr h="555550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s-419" sz="22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PRIMERA ENTREGA DEL PROYECTO FINAL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 hMerge="1"/>
                <a:tc hMerge="1"/>
              </a:tr>
              <a:tr h="64665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Formato: </a:t>
                      </a:r>
                      <a:r>
                        <a:rPr lang="es-419" sz="16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link al último commit de tu repositorio en GitHub + GIF mostrando la navegabilidad por la app.</a:t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77152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700"/>
                        <a:t>&gt;&gt;</a:t>
                      </a:r>
                      <a:r>
                        <a:rPr b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Ejemplo GIF</a:t>
                      </a:r>
                      <a:r>
                        <a:rPr b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:</a:t>
                      </a:r>
                      <a:endParaRPr b="1" sz="16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i="1"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434" name="Google Shape;434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20275" y="617625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52"/>
          <p:cNvSpPr txBox="1"/>
          <p:nvPr/>
        </p:nvSpPr>
        <p:spPr>
          <a:xfrm>
            <a:off x="281225" y="4309263"/>
            <a:ext cx="7053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latin typeface="Helvetica Neue Light"/>
                <a:ea typeface="Helvetica Neue Light"/>
                <a:cs typeface="Helvetica Neue Light"/>
                <a:sym typeface="Helvetica Neue Light"/>
              </a:rPr>
              <a:t>Notas: </a:t>
            </a:r>
            <a:br>
              <a:rPr lang="es-419" sz="1100"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419" sz="1100">
                <a:latin typeface="Helvetica Neue Light"/>
                <a:ea typeface="Helvetica Neue Light"/>
                <a:cs typeface="Helvetica Neue Light"/>
                <a:sym typeface="Helvetica Neue Light"/>
              </a:rPr>
              <a:t>• No usar HashRouter como en el ejemplo del gif (usar BrowserRouter)</a:t>
            </a:r>
            <a:br>
              <a:rPr lang="es-419" sz="1100"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419" sz="11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• Utilizar el id de la categoría como nombre en la URL param en vez de números (vehículos, por ej)</a:t>
            </a:r>
            <a:endParaRPr sz="11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• Utilizar el id del item como URL param</a:t>
            </a:r>
            <a:endParaRPr sz="11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37" name="Google Shape;437;p52"/>
          <p:cNvPicPr preferRelativeResize="0"/>
          <p:nvPr/>
        </p:nvPicPr>
        <p:blipFill rotWithShape="1">
          <a:blip r:embed="rId5">
            <a:alphaModFix/>
          </a:blip>
          <a:srcRect b="3039" l="0" r="0" t="2272"/>
          <a:stretch/>
        </p:blipFill>
        <p:spPr>
          <a:xfrm>
            <a:off x="1856200" y="1388188"/>
            <a:ext cx="5896884" cy="3140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3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i="1" sz="40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443" name="Google Shape;44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4"/>
          <p:cNvSpPr txBox="1"/>
          <p:nvPr/>
        </p:nvSpPr>
        <p:spPr>
          <a:xfrm>
            <a:off x="2180400" y="2623175"/>
            <a:ext cx="5231100" cy="17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Organización de navegabilidad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Routing estático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react-router-dom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49" name="Google Shape;449;p54"/>
          <p:cNvSpPr txBox="1"/>
          <p:nvPr/>
        </p:nvSpPr>
        <p:spPr>
          <a:xfrm>
            <a:off x="1956450" y="16340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8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i="1" sz="48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5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</a:t>
            </a: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 Y </a:t>
            </a: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VALORA</a:t>
            </a: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 ESTA CLASE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455" name="Google Shape;455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483500" y="1009175"/>
            <a:ext cx="39807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Modelo cliente-servidor: </a:t>
            </a:r>
            <a:r>
              <a:rPr lang="es-419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establece que los distintos consumidores se identifican entre ellos y acuerdan una manera de transferir la información.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Push: </a:t>
            </a:r>
            <a:r>
              <a:rPr lang="es-419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nace para poder generar engagement, y lograr que los usuarios recuerden que nuestra app existe, y que puede proveerles con algo que les pueda interesar, en el momento en el que el servidor considere oportuno.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Requests via http/s:</a:t>
            </a:r>
            <a:r>
              <a:rPr lang="es-419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vienen para ayudarnos a realizar una solicitud a un servidor, y nos permiten establecer un protocolo de transferencia.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URL y VERB:</a:t>
            </a:r>
            <a:r>
              <a:rPr lang="es-419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nos permiten definir una manera de explicarle al servidor la dirección y nuestras intenciones.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Query params:</a:t>
            </a:r>
            <a:r>
              <a:rPr lang="es-419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nos permiten incluir en la dirección información que se usa para especificarle al receptor parámetros para efectuar una búsqueda.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196487" y="-23325"/>
            <a:ext cx="8423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s-419" sz="4500">
                <a:latin typeface="Anton"/>
                <a:ea typeface="Anton"/>
                <a:cs typeface="Anton"/>
                <a:sym typeface="Anton"/>
              </a:rPr>
              <a:t>GLOSARIO: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s-419" sz="2000">
                <a:latin typeface="Anton"/>
                <a:ea typeface="Anton"/>
                <a:cs typeface="Anton"/>
                <a:sym typeface="Anton"/>
              </a:rPr>
              <a:t>Clase 7</a:t>
            </a:r>
            <a:endParaRPr i="1" sz="2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4572000" y="13901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4572000" y="1009175"/>
            <a:ext cx="43755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URL params/segment: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una convención para incluir el identificador del recurso dentro de la misma url, son más comunes cuando ya se conoce el recurso específico que se buscará.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Body: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utiliza para transferir piezas de información entre el cliente y el servidor.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5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Headers: 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usan para definir las respuestas soportadas, requeridas o preferidas. También para agregar información extra y lo que desees en forma de texto.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Fetch: 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hacer un request de manera simple, utilizando Fetch API. Esta nos provee con una promesa, que se resuelve al terminar el request.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MAPA DE CONCEPTOS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ctrTitle"/>
          </p:nvPr>
        </p:nvSpPr>
        <p:spPr>
          <a:xfrm>
            <a:off x="200175" y="508563"/>
            <a:ext cx="7552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i="1" lang="es-419" sz="2000">
                <a:latin typeface="Anton"/>
                <a:ea typeface="Anton"/>
                <a:cs typeface="Anton"/>
                <a:sym typeface="Anton"/>
              </a:rPr>
              <a:t>MAPA DE CONCEPTOS CLASE 8</a:t>
            </a:r>
            <a:endParaRPr i="1" sz="2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23862" y="90575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/>
          <p:nvPr/>
        </p:nvSpPr>
        <p:spPr>
          <a:xfrm>
            <a:off x="472113" y="1585991"/>
            <a:ext cx="1452900" cy="60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Organizando la aplicación</a:t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2" name="Google Shape;102;p19"/>
          <p:cNvSpPr/>
          <p:nvPr/>
        </p:nvSpPr>
        <p:spPr>
          <a:xfrm>
            <a:off x="472113" y="2634488"/>
            <a:ext cx="1452900" cy="60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React router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3" name="Google Shape;103;p19"/>
          <p:cNvCxnSpPr/>
          <p:nvPr/>
        </p:nvCxnSpPr>
        <p:spPr>
          <a:xfrm>
            <a:off x="1196088" y="2188391"/>
            <a:ext cx="0" cy="4461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04" name="Google Shape;104;p19"/>
          <p:cNvCxnSpPr/>
          <p:nvPr/>
        </p:nvCxnSpPr>
        <p:spPr>
          <a:xfrm>
            <a:off x="1913413" y="2959350"/>
            <a:ext cx="958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05" name="Google Shape;105;p19"/>
          <p:cNvSpPr/>
          <p:nvPr/>
        </p:nvSpPr>
        <p:spPr>
          <a:xfrm>
            <a:off x="2871738" y="2794050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Instalación y configuración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6" name="Google Shape;106;p19"/>
          <p:cNvCxnSpPr/>
          <p:nvPr/>
        </p:nvCxnSpPr>
        <p:spPr>
          <a:xfrm>
            <a:off x="1913413" y="2959350"/>
            <a:ext cx="958200" cy="430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07" name="Google Shape;107;p19"/>
          <p:cNvSpPr/>
          <p:nvPr/>
        </p:nvSpPr>
        <p:spPr>
          <a:xfrm>
            <a:off x="2871738" y="3226900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Navegación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8" name="Google Shape;108;p19"/>
          <p:cNvCxnSpPr/>
          <p:nvPr/>
        </p:nvCxnSpPr>
        <p:spPr>
          <a:xfrm>
            <a:off x="4420463" y="3392200"/>
            <a:ext cx="6477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09" name="Google Shape;109;p19"/>
          <p:cNvSpPr/>
          <p:nvPr/>
        </p:nvSpPr>
        <p:spPr>
          <a:xfrm>
            <a:off x="5068288" y="3226900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Navegación con parámetros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0" name="Google Shape;110;p19"/>
          <p:cNvCxnSpPr/>
          <p:nvPr/>
        </p:nvCxnSpPr>
        <p:spPr>
          <a:xfrm>
            <a:off x="6616888" y="3392200"/>
            <a:ext cx="6477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1" name="Google Shape;111;p19"/>
          <p:cNvSpPr/>
          <p:nvPr/>
        </p:nvSpPr>
        <p:spPr>
          <a:xfrm>
            <a:off x="7264838" y="3226900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Recepción de parámetros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/>
          <p:nvPr/>
        </p:nvSpPr>
        <p:spPr>
          <a:xfrm>
            <a:off x="3647250" y="1163625"/>
            <a:ext cx="2157900" cy="3138600"/>
          </a:xfrm>
          <a:prstGeom prst="rect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/>
          <p:nvPr/>
        </p:nvSpPr>
        <p:spPr>
          <a:xfrm>
            <a:off x="37786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39193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8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37611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Routing y Navegación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21" name="Google Shape;121;p20"/>
          <p:cNvCxnSpPr/>
          <p:nvPr/>
        </p:nvCxnSpPr>
        <p:spPr>
          <a:xfrm>
            <a:off x="37611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" name="Google Shape;122;p20"/>
          <p:cNvCxnSpPr/>
          <p:nvPr/>
        </p:nvCxnSpPr>
        <p:spPr>
          <a:xfrm>
            <a:off x="37611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" name="Google Shape;123;p20"/>
          <p:cNvCxnSpPr/>
          <p:nvPr/>
        </p:nvCxnSpPr>
        <p:spPr>
          <a:xfrm>
            <a:off x="37611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4" name="Google Shape;124;p20"/>
          <p:cNvCxnSpPr/>
          <p:nvPr/>
        </p:nvCxnSpPr>
        <p:spPr>
          <a:xfrm>
            <a:off x="37611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5" name="Google Shape;12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620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/>
          <p:nvPr/>
        </p:nvSpPr>
        <p:spPr>
          <a:xfrm>
            <a:off x="120890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0"/>
          <p:cNvSpPr/>
          <p:nvPr/>
        </p:nvSpPr>
        <p:spPr>
          <a:xfrm>
            <a:off x="1395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1535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7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13776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Consumiendo API's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30" name="Google Shape;130;p20"/>
          <p:cNvCxnSpPr/>
          <p:nvPr/>
        </p:nvCxnSpPr>
        <p:spPr>
          <a:xfrm>
            <a:off x="1377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20"/>
          <p:cNvCxnSpPr/>
          <p:nvPr/>
        </p:nvCxnSpPr>
        <p:spPr>
          <a:xfrm>
            <a:off x="1377600" y="28780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20"/>
          <p:cNvCxnSpPr/>
          <p:nvPr/>
        </p:nvCxnSpPr>
        <p:spPr>
          <a:xfrm>
            <a:off x="1377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" name="Google Shape;133;p20"/>
          <p:cNvCxnSpPr/>
          <p:nvPr/>
        </p:nvCxnSpPr>
        <p:spPr>
          <a:xfrm>
            <a:off x="1377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4" name="Google Shape;134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66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/>
          <p:nvPr/>
        </p:nvSpPr>
        <p:spPr>
          <a:xfrm>
            <a:off x="6010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0"/>
          <p:cNvSpPr/>
          <p:nvPr/>
        </p:nvSpPr>
        <p:spPr>
          <a:xfrm>
            <a:off x="6162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0"/>
          <p:cNvSpPr txBox="1"/>
          <p:nvPr/>
        </p:nvSpPr>
        <p:spPr>
          <a:xfrm>
            <a:off x="6302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9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8" name="Google Shape;138;p20"/>
          <p:cNvSpPr txBox="1"/>
          <p:nvPr/>
        </p:nvSpPr>
        <p:spPr>
          <a:xfrm>
            <a:off x="61446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 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39" name="Google Shape;139;p20"/>
          <p:cNvCxnSpPr/>
          <p:nvPr/>
        </p:nvCxnSpPr>
        <p:spPr>
          <a:xfrm>
            <a:off x="6144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" name="Google Shape;140;p20"/>
          <p:cNvCxnSpPr/>
          <p:nvPr/>
        </p:nvCxnSpPr>
        <p:spPr>
          <a:xfrm>
            <a:off x="6144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" name="Google Shape;141;p20"/>
          <p:cNvCxnSpPr/>
          <p:nvPr/>
        </p:nvCxnSpPr>
        <p:spPr>
          <a:xfrm>
            <a:off x="6144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" name="Google Shape;142;p20"/>
          <p:cNvCxnSpPr/>
          <p:nvPr/>
        </p:nvCxnSpPr>
        <p:spPr>
          <a:xfrm>
            <a:off x="6144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3" name="Google Shape;143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3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 txBox="1"/>
          <p:nvPr/>
        </p:nvSpPr>
        <p:spPr>
          <a:xfrm>
            <a:off x="1398000" y="2136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CRONOGRAMA DEL CURSO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1694550" y="252040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6" name="Google Shape;146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73353" y="247265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/>
          <p:nvPr/>
        </p:nvSpPr>
        <p:spPr>
          <a:xfrm>
            <a:off x="4056750" y="252040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8" name="Google Shape;148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35553" y="247265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 txBox="1"/>
          <p:nvPr/>
        </p:nvSpPr>
        <p:spPr>
          <a:xfrm>
            <a:off x="6465800" y="255225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0" name="Google Shape;150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44603" y="250450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0"/>
          <p:cNvSpPr txBox="1"/>
          <p:nvPr/>
        </p:nvSpPr>
        <p:spPr>
          <a:xfrm>
            <a:off x="1717988" y="3417725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DETALLE DE PRODUCTO A Y B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2" name="Google Shape;152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0838" y="3477113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 txBox="1"/>
          <p:nvPr/>
        </p:nvSpPr>
        <p:spPr>
          <a:xfrm>
            <a:off x="1717388" y="2987888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FETCH API-CALL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4" name="Google Shape;154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113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0"/>
          <p:cNvSpPr txBox="1"/>
          <p:nvPr/>
        </p:nvSpPr>
        <p:spPr>
          <a:xfrm>
            <a:off x="4079588" y="2987888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AGREGAR UN ROUTER A TU APP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6" name="Google Shape;156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7735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0"/>
          <p:cNvSpPr txBox="1"/>
          <p:nvPr/>
        </p:nvSpPr>
        <p:spPr>
          <a:xfrm>
            <a:off x="6517988" y="2987888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CREA UNA MÁSCARA DE INPUT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8" name="Google Shape;158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119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0"/>
          <p:cNvSpPr txBox="1"/>
          <p:nvPr/>
        </p:nvSpPr>
        <p:spPr>
          <a:xfrm>
            <a:off x="6517988" y="34702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SINCRONIZAR COUNTER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0" name="Google Shape;160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11438" y="3477113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0"/>
          <p:cNvSpPr txBox="1"/>
          <p:nvPr/>
        </p:nvSpPr>
        <p:spPr>
          <a:xfrm>
            <a:off x="4145925" y="3477675"/>
            <a:ext cx="14670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PRIMERA ENTREGA DEL PROYECTO FINAL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2" name="Google Shape;162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794550" y="3448712"/>
            <a:ext cx="306000" cy="30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 txBox="1"/>
          <p:nvPr/>
        </p:nvSpPr>
        <p:spPr>
          <a:xfrm>
            <a:off x="2170650" y="1493100"/>
            <a:ext cx="4802700" cy="21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ORGANICEMOS NUESTRA APP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